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80" r:id="rId3"/>
    <p:sldId id="281" r:id="rId4"/>
    <p:sldId id="284" r:id="rId5"/>
    <p:sldId id="283" r:id="rId6"/>
    <p:sldId id="308" r:id="rId7"/>
    <p:sldId id="304" r:id="rId8"/>
    <p:sldId id="303" r:id="rId9"/>
    <p:sldId id="302" r:id="rId10"/>
    <p:sldId id="298" r:id="rId11"/>
    <p:sldId id="299" r:id="rId12"/>
    <p:sldId id="301" r:id="rId13"/>
    <p:sldId id="307" r:id="rId14"/>
    <p:sldId id="306" r:id="rId15"/>
    <p:sldId id="300" r:id="rId16"/>
    <p:sldId id="30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ria" initials="V" lastIdx="3" clrIdx="0">
    <p:extLst>
      <p:ext uri="{19B8F6BF-5375-455C-9EA6-DF929625EA0E}">
        <p15:presenceInfo xmlns:p15="http://schemas.microsoft.com/office/powerpoint/2012/main" userId="Valer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  <a:srgbClr val="E6E6E6"/>
    <a:srgbClr val="FFD00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1" autoAdjust="0"/>
    <p:restoredTop sz="94533" autoAdjust="0"/>
  </p:normalViewPr>
  <p:slideViewPr>
    <p:cSldViewPr snapToGrid="0">
      <p:cViewPr varScale="1">
        <p:scale>
          <a:sx n="76" d="100"/>
          <a:sy n="76" d="100"/>
        </p:scale>
        <p:origin x="77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51CA7-7597-4D30-99BB-E73076CFDE7D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13443-1CA6-4ACA-8FF2-61FB50C52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32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9B17-FC2F-4420-96CB-CF896211EEA4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7CB9-CBD4-4A30-8C10-08363C69A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49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9B17-FC2F-4420-96CB-CF896211EEA4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7CB9-CBD4-4A30-8C10-08363C69A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099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9B17-FC2F-4420-96CB-CF896211EEA4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7CB9-CBD4-4A30-8C10-08363C69A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008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4724400"/>
            <a:ext cx="103632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2800" y="5410200"/>
            <a:ext cx="103632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9364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5672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86917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20800" y="2514600"/>
            <a:ext cx="47752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9200" y="2514600"/>
            <a:ext cx="47752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27930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74904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1001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323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58738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9B17-FC2F-4420-96CB-CF896211EEA4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7CB9-CBD4-4A30-8C10-08363C69A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678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2093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90334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36000" y="1752600"/>
            <a:ext cx="2438400" cy="5029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20800" y="1752600"/>
            <a:ext cx="7112000" cy="5029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20366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9B17-FC2F-4420-96CB-CF896211EEA4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7CB9-CBD4-4A30-8C10-08363C69A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51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9B17-FC2F-4420-96CB-CF896211EEA4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7CB9-CBD4-4A30-8C10-08363C69A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192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9B17-FC2F-4420-96CB-CF896211EEA4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7CB9-CBD4-4A30-8C10-08363C69A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380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9B17-FC2F-4420-96CB-CF896211EEA4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7CB9-CBD4-4A30-8C10-08363C69A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69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9B17-FC2F-4420-96CB-CF896211EEA4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7CB9-CBD4-4A30-8C10-08363C69A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240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9B17-FC2F-4420-96CB-CF896211EEA4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7CB9-CBD4-4A30-8C10-08363C69A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145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9B17-FC2F-4420-96CB-CF896211EEA4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7CB9-CBD4-4A30-8C10-08363C69A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49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59B17-FC2F-4420-96CB-CF896211EEA4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A7CB9-CBD4-4A30-8C10-08363C69A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48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20800" y="1752601"/>
            <a:ext cx="97536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2514600"/>
            <a:ext cx="9753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2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8.png"/><Relationship Id="rId7" Type="http://schemas.openxmlformats.org/officeDocument/2006/relationships/image" Target="../media/image7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8.png"/><Relationship Id="rId7" Type="http://schemas.openxmlformats.org/officeDocument/2006/relationships/image" Target="../media/image7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.png"/><Relationship Id="rId7" Type="http://schemas.openxmlformats.org/officeDocument/2006/relationships/image" Target="../media/image8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.png"/><Relationship Id="rId7" Type="http://schemas.openxmlformats.org/officeDocument/2006/relationships/image" Target="../media/image9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Relationship Id="rId9" Type="http://schemas.openxmlformats.org/officeDocument/2006/relationships/image" Target="../media/image9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12" Type="http://schemas.openxmlformats.org/officeDocument/2006/relationships/image" Target="../media/image10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11" Type="http://schemas.openxmlformats.org/officeDocument/2006/relationships/image" Target="../media/image100.jpeg"/><Relationship Id="rId5" Type="http://schemas.openxmlformats.org/officeDocument/2006/relationships/image" Target="../media/image95.jpeg"/><Relationship Id="rId10" Type="http://schemas.openxmlformats.org/officeDocument/2006/relationships/image" Target="../media/image99.jpeg"/><Relationship Id="rId4" Type="http://schemas.openxmlformats.org/officeDocument/2006/relationships/image" Target="../media/image94.jpeg"/><Relationship Id="rId9" Type="http://schemas.openxmlformats.org/officeDocument/2006/relationships/image" Target="../media/image9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emf"/><Relationship Id="rId18" Type="http://schemas.openxmlformats.org/officeDocument/2006/relationships/image" Target="../media/image25.emf"/><Relationship Id="rId26" Type="http://schemas.openxmlformats.org/officeDocument/2006/relationships/image" Target="../media/image33.png"/><Relationship Id="rId3" Type="http://schemas.openxmlformats.org/officeDocument/2006/relationships/image" Target="../media/image10.emf"/><Relationship Id="rId21" Type="http://schemas.openxmlformats.org/officeDocument/2006/relationships/image" Target="../media/image28.emf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17" Type="http://schemas.openxmlformats.org/officeDocument/2006/relationships/image" Target="../media/image24.emf"/><Relationship Id="rId25" Type="http://schemas.openxmlformats.org/officeDocument/2006/relationships/image" Target="../media/image32.png"/><Relationship Id="rId2" Type="http://schemas.openxmlformats.org/officeDocument/2006/relationships/image" Target="../media/image9.emf"/><Relationship Id="rId16" Type="http://schemas.openxmlformats.org/officeDocument/2006/relationships/image" Target="../media/image23.emf"/><Relationship Id="rId20" Type="http://schemas.openxmlformats.org/officeDocument/2006/relationships/image" Target="../media/image27.emf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24" Type="http://schemas.openxmlformats.org/officeDocument/2006/relationships/image" Target="../media/image31.png"/><Relationship Id="rId5" Type="http://schemas.openxmlformats.org/officeDocument/2006/relationships/image" Target="../media/image12.emf"/><Relationship Id="rId15" Type="http://schemas.openxmlformats.org/officeDocument/2006/relationships/image" Target="../media/image22.emf"/><Relationship Id="rId23" Type="http://schemas.openxmlformats.org/officeDocument/2006/relationships/image" Target="../media/image30.jpg"/><Relationship Id="rId28" Type="http://schemas.openxmlformats.org/officeDocument/2006/relationships/image" Target="../media/image7.jpg"/><Relationship Id="rId10" Type="http://schemas.openxmlformats.org/officeDocument/2006/relationships/image" Target="../media/image17.emf"/><Relationship Id="rId19" Type="http://schemas.openxmlformats.org/officeDocument/2006/relationships/image" Target="../media/image26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Relationship Id="rId14" Type="http://schemas.openxmlformats.org/officeDocument/2006/relationships/image" Target="../media/image21.emf"/><Relationship Id="rId22" Type="http://schemas.openxmlformats.org/officeDocument/2006/relationships/image" Target="../media/image29.jpg"/><Relationship Id="rId27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8.png"/><Relationship Id="rId7" Type="http://schemas.openxmlformats.org/officeDocument/2006/relationships/image" Target="../media/image4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8.png"/><Relationship Id="rId7" Type="http://schemas.openxmlformats.org/officeDocument/2006/relationships/image" Target="../media/image6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73219" y="993837"/>
            <a:ext cx="6062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70C0"/>
                </a:solidFill>
              </a:rPr>
              <a:t>Успіх компанії створюють люди, які в ній працюють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E9155A-063A-4BB4-9AF3-A187D62E8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5" y="3016495"/>
            <a:ext cx="10902179" cy="348168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softEdge rad="1651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36F18C-11BB-4BE5-9F40-545BECF07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049" y="-219104"/>
            <a:ext cx="6596698" cy="242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5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50724"/>
            <a:ext cx="10515600" cy="811160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rgbClr val="FF6600"/>
                </a:solidFill>
                <a:latin typeface="Arial Black" panose="020B0A04020102020204" pitchFamily="34" charset="0"/>
              </a:rPr>
              <a:t>Дозвілля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126" y="89569"/>
            <a:ext cx="2600531" cy="11781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263" y="1267744"/>
            <a:ext cx="3028950" cy="45434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1" y="3986212"/>
            <a:ext cx="3833299" cy="255515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365" y="1210484"/>
            <a:ext cx="3900273" cy="256602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365" y="3941186"/>
            <a:ext cx="3900274" cy="26001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1" y="1223039"/>
            <a:ext cx="3835477" cy="25573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378251" y="6172037"/>
            <a:ext cx="3286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Відпочинок на Кінному заводі</a:t>
            </a:r>
          </a:p>
        </p:txBody>
      </p:sp>
    </p:spTree>
    <p:extLst>
      <p:ext uri="{BB962C8B-B14F-4D97-AF65-F5344CB8AC3E}">
        <p14:creationId xmlns:p14="http://schemas.microsoft.com/office/powerpoint/2010/main" val="1172892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50724"/>
            <a:ext cx="10515600" cy="811160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rgbClr val="FF6600"/>
                </a:solidFill>
                <a:latin typeface="Arial Black" panose="020B0A04020102020204" pitchFamily="34" charset="0"/>
              </a:rPr>
              <a:t>Дозвілля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126" y="18896"/>
            <a:ext cx="2600531" cy="1178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1308" y="1159813"/>
            <a:ext cx="4291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Компанії 5 років (відпочинок в Одесі)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8" y="1685925"/>
            <a:ext cx="3846183" cy="23971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73" y="516194"/>
            <a:ext cx="2402664" cy="33591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755" y="516194"/>
            <a:ext cx="2312733" cy="34041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551" y="1685925"/>
            <a:ext cx="2656363" cy="23738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23" y="4244213"/>
            <a:ext cx="3276951" cy="24079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202" y="4083058"/>
            <a:ext cx="2022616" cy="26407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546" y="4083058"/>
            <a:ext cx="1844942" cy="264076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306" y="4274853"/>
            <a:ext cx="3846184" cy="237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0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50724"/>
            <a:ext cx="10515600" cy="811160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rgbClr val="FF6600"/>
                </a:solidFill>
                <a:latin typeface="Arial Black" panose="020B0A04020102020204" pitchFamily="34" charset="0"/>
              </a:rPr>
              <a:t>Дозвілля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126" y="18896"/>
            <a:ext cx="2600531" cy="1178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1308" y="1061885"/>
            <a:ext cx="4827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Компанії 9 років (відпочинок на природі)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483EFF-F4BB-423F-9589-BF653237AB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4529">
            <a:off x="8781091" y="245928"/>
            <a:ext cx="3183594" cy="21252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7F8534-53C8-42C3-81F7-8F2944DC93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7869">
            <a:off x="6131750" y="751554"/>
            <a:ext cx="2922644" cy="19510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DA0F24-5245-45ED-823B-2C9F7FB3F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66" y="1529145"/>
            <a:ext cx="3559447" cy="23729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BFA826-64CE-4CEB-9849-57BB7660D3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6" y="4144932"/>
            <a:ext cx="3551767" cy="236784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78A7BE2-0243-4293-BE33-B1FD45D9A3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467" y="2173993"/>
            <a:ext cx="3400814" cy="227023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4BA8540-9495-40EA-B271-1288B43730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113" y="4538910"/>
            <a:ext cx="3328404" cy="222189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053D6BE-0878-4254-80C6-CC3D777651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050" y="3118898"/>
            <a:ext cx="4427932" cy="29558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B056A5-1163-42EF-ADAA-4F2D3D0F543E}"/>
              </a:ext>
            </a:extLst>
          </p:cNvPr>
          <p:cNvSpPr txBox="1"/>
          <p:nvPr/>
        </p:nvSpPr>
        <p:spPr>
          <a:xfrm>
            <a:off x="7473238" y="2740785"/>
            <a:ext cx="215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День козацтва</a:t>
            </a:r>
          </a:p>
        </p:txBody>
      </p:sp>
    </p:spTree>
    <p:extLst>
      <p:ext uri="{BB962C8B-B14F-4D97-AF65-F5344CB8AC3E}">
        <p14:creationId xmlns:p14="http://schemas.microsoft.com/office/powerpoint/2010/main" val="2248578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056" y="250724"/>
            <a:ext cx="10515600" cy="811160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rgbClr val="FF6600"/>
                </a:solidFill>
                <a:latin typeface="Arial Black" panose="020B0A04020102020204" pitchFamily="34" charset="0"/>
              </a:rPr>
              <a:t>Винагорода за хороший результат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041" y="67216"/>
            <a:ext cx="2600531" cy="1178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1308" y="1159813"/>
            <a:ext cx="4291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Найкращі – їдуть у Єгипет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A974A2-4289-4D32-BAB7-8D739D58B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85" y="4093269"/>
            <a:ext cx="3101070" cy="24553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31497D-B76F-4623-A45D-CE60FDB71A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133" y="1447889"/>
            <a:ext cx="3288810" cy="246660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DBFDD13-B0DA-41B0-84B4-CCBCD4743F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11" y="1618213"/>
            <a:ext cx="3101070" cy="232580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922FA05-069E-4760-A393-D798C12FFF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811" y="478714"/>
            <a:ext cx="5558377" cy="3465301"/>
          </a:xfrm>
          <a:prstGeom prst="rect">
            <a:avLst/>
          </a:prstGeom>
          <a:effectLst>
            <a:softEdge rad="41910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F3C3E42-50D7-4B1F-8E35-F5879CA417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383" y="4038211"/>
            <a:ext cx="3347189" cy="2510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189609-D8BF-4527-89A4-36CCF735C4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504" y="3227976"/>
            <a:ext cx="4952957" cy="346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36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471" y="184777"/>
            <a:ext cx="10515600" cy="811160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rgbClr val="FF6600"/>
                </a:solidFill>
                <a:latin typeface="Arial Black" panose="020B0A04020102020204" pitchFamily="34" charset="0"/>
              </a:rPr>
              <a:t>Соціальна відповідальність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0" y="1526880"/>
            <a:ext cx="3228105" cy="2150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0" y="3802080"/>
            <a:ext cx="3631644" cy="2421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939" y="2651659"/>
            <a:ext cx="3503623" cy="22804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659" y="836407"/>
            <a:ext cx="3459720" cy="2150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3061">
            <a:off x="3640479" y="4766143"/>
            <a:ext cx="2601764" cy="1734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25465" y="1568908"/>
            <a:ext cx="2145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День у дитячому будинку</a:t>
            </a:r>
          </a:p>
        </p:txBody>
      </p:sp>
      <p:pic>
        <p:nvPicPr>
          <p:cNvPr id="13" name="Объект 3">
            <a:extLst>
              <a:ext uri="{FF2B5EF4-FFF2-40B4-BE49-F238E27FC236}">
                <a16:creationId xmlns:a16="http://schemas.microsoft.com/office/drawing/2014/main" id="{0F4CED67-FDC8-4BC2-9300-3C4C046DD1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399" y="65625"/>
            <a:ext cx="2600531" cy="11781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808AAF7-F51F-4922-9CCE-CBA5273B3F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3361">
            <a:off x="8824320" y="983538"/>
            <a:ext cx="3040654" cy="22804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F1099CA-C8E1-4730-BFBA-3B0CB4B2E9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6939">
            <a:off x="9223446" y="2837551"/>
            <a:ext cx="3267300" cy="24504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26D7D3B-7B35-4065-A68E-E602A2CCDC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770">
            <a:off x="6651443" y="2406847"/>
            <a:ext cx="3053825" cy="229036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894D98A-DDDC-42D5-9992-5D058D58F0D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492" y="4523491"/>
            <a:ext cx="3161787" cy="21517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177638-4440-4543-AF2B-A53A2AFF84AC}"/>
              </a:ext>
            </a:extLst>
          </p:cNvPr>
          <p:cNvSpPr txBox="1"/>
          <p:nvPr/>
        </p:nvSpPr>
        <p:spPr>
          <a:xfrm>
            <a:off x="1049306" y="1135256"/>
            <a:ext cx="214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День на фермі</a:t>
            </a:r>
          </a:p>
        </p:txBody>
      </p:sp>
    </p:spTree>
    <p:extLst>
      <p:ext uri="{BB962C8B-B14F-4D97-AF65-F5344CB8AC3E}">
        <p14:creationId xmlns:p14="http://schemas.microsoft.com/office/powerpoint/2010/main" val="2849401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471" y="184777"/>
            <a:ext cx="10515600" cy="811160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rgbClr val="FF6600"/>
                </a:solidFill>
                <a:latin typeface="Arial Black" panose="020B0A04020102020204" pitchFamily="34" charset="0"/>
              </a:rPr>
              <a:t>Які можливості надає робота у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9256" y="1021418"/>
            <a:ext cx="7277453" cy="4815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2000" dirty="0"/>
              <a:t>  Зарплата та фінансова стабільність</a:t>
            </a:r>
          </a:p>
          <a:p>
            <a:pPr marL="285750" indent="-28575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2000" dirty="0"/>
              <a:t>  Можливість кар'єрного росту</a:t>
            </a:r>
          </a:p>
          <a:p>
            <a:pPr marL="285750" indent="-28575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2000" dirty="0"/>
              <a:t>  Масштабні та цікаві задачі</a:t>
            </a:r>
          </a:p>
          <a:p>
            <a:pPr marL="285750" indent="-28575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2000" dirty="0"/>
              <a:t>  Комфортна та дружелюбна атмосфера в компанії</a:t>
            </a:r>
          </a:p>
          <a:p>
            <a:pPr marL="285750" indent="-28575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2000" dirty="0"/>
              <a:t>  Можливість працювати з професіоналами</a:t>
            </a:r>
          </a:p>
          <a:p>
            <a:pPr marL="285750" indent="-28575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2000" dirty="0"/>
              <a:t>  Можливості навчання та розвитку</a:t>
            </a:r>
          </a:p>
          <a:p>
            <a:pPr marL="285750" indent="-28575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2000" dirty="0"/>
              <a:t> Соціальний пакет</a:t>
            </a:r>
          </a:p>
          <a:p>
            <a:pPr marL="285750" indent="-28575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2000" dirty="0"/>
              <a:t> Комфортний та сучасний офіс класу «А»</a:t>
            </a:r>
          </a:p>
        </p:txBody>
      </p:sp>
      <p:pic>
        <p:nvPicPr>
          <p:cNvPr id="13" name="Объект 3">
            <a:extLst>
              <a:ext uri="{FF2B5EF4-FFF2-40B4-BE49-F238E27FC236}">
                <a16:creationId xmlns:a16="http://schemas.microsoft.com/office/drawing/2014/main" id="{0F4CED67-FDC8-4BC2-9300-3C4C046DD1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426" y="0"/>
            <a:ext cx="2600531" cy="1178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698D9C-ACF3-493D-B760-CB02B903C9B5}"/>
              </a:ext>
            </a:extLst>
          </p:cNvPr>
          <p:cNvSpPr txBox="1"/>
          <p:nvPr/>
        </p:nvSpPr>
        <p:spPr>
          <a:xfrm>
            <a:off x="195617" y="5780782"/>
            <a:ext cx="10721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Ми завжди чекаємо найкращих! </a:t>
            </a:r>
          </a:p>
          <a:p>
            <a:pPr algn="ctr"/>
            <a:r>
              <a:rPr lang="uk-UA" sz="3200" b="1" dirty="0"/>
              <a:t>Успіх приходить до тих, хто до нього йде!</a:t>
            </a:r>
          </a:p>
        </p:txBody>
      </p:sp>
    </p:spTree>
    <p:extLst>
      <p:ext uri="{BB962C8B-B14F-4D97-AF65-F5344CB8AC3E}">
        <p14:creationId xmlns:p14="http://schemas.microsoft.com/office/powerpoint/2010/main" val="909358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81" y="360773"/>
            <a:ext cx="3385827" cy="153395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4024" y="497248"/>
            <a:ext cx="11382232" cy="1533957"/>
          </a:xfrm>
        </p:spPr>
        <p:txBody>
          <a:bodyPr>
            <a:normAutofit fontScale="90000"/>
          </a:bodyPr>
          <a:lstStyle/>
          <a:p>
            <a:pPr algn="r">
              <a:lnSpc>
                <a:spcPct val="100000"/>
              </a:lnSpc>
            </a:pPr>
            <a:r>
              <a:rPr lang="uk-UA" b="1" dirty="0"/>
              <a:t>                       </a:t>
            </a:r>
            <a:r>
              <a:rPr lang="uk-UA" sz="2700" b="1" dirty="0">
                <a:latin typeface="+mn-lt"/>
                <a:cs typeface="Times New Roman" panose="02020603050405020304" pitchFamily="18" charset="0"/>
              </a:rPr>
              <a:t>- це надійна сировинна база, де можна придбати зернові та</a:t>
            </a:r>
            <a:br>
              <a:rPr lang="uk-UA" sz="2700" b="1" dirty="0">
                <a:latin typeface="+mn-lt"/>
                <a:cs typeface="Times New Roman" panose="02020603050405020304" pitchFamily="18" charset="0"/>
              </a:rPr>
            </a:br>
            <a:r>
              <a:rPr lang="uk-UA" sz="2700" b="1" dirty="0">
                <a:latin typeface="+mn-lt"/>
                <a:cs typeface="Times New Roman" panose="02020603050405020304" pitchFamily="18" charset="0"/>
              </a:rPr>
              <a:t>                                       олійні культури, шрот, макуху, пивну дробину, жом,</a:t>
            </a:r>
            <a:br>
              <a:rPr lang="uk-UA" sz="2700" b="1" dirty="0">
                <a:latin typeface="+mn-lt"/>
                <a:cs typeface="Times New Roman" panose="02020603050405020304" pitchFamily="18" charset="0"/>
              </a:rPr>
            </a:br>
            <a:r>
              <a:rPr lang="uk-UA" sz="2700" b="1" dirty="0">
                <a:latin typeface="+mn-lt"/>
                <a:cs typeface="Times New Roman" panose="02020603050405020304" pitchFamily="18" charset="0"/>
              </a:rPr>
              <a:t>                                       спиртову барду, висівки, мінеральні добавки, </a:t>
            </a:r>
            <a:br>
              <a:rPr lang="uk-UA" sz="2700" b="1" dirty="0">
                <a:latin typeface="+mn-lt"/>
                <a:cs typeface="Times New Roman" panose="02020603050405020304" pitchFamily="18" charset="0"/>
              </a:rPr>
            </a:br>
            <a:r>
              <a:rPr lang="uk-UA" sz="2700" b="1" dirty="0">
                <a:latin typeface="+mn-lt"/>
                <a:cs typeface="Times New Roman" panose="02020603050405020304" pitchFamily="18" charset="0"/>
              </a:rPr>
              <a:t>готові  комбікорми, інші кормові продукти.</a:t>
            </a:r>
            <a:br>
              <a:rPr lang="ru-RU" sz="2700" b="1" dirty="0">
                <a:latin typeface="+mn-lt"/>
                <a:cs typeface="Times New Roman" panose="02020603050405020304" pitchFamily="18" charset="0"/>
              </a:rPr>
            </a:br>
            <a:endParaRPr lang="ru-RU" sz="27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4481" y="2031205"/>
            <a:ext cx="11231775" cy="470880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sz="2400" b="1" dirty="0">
                <a:cs typeface="Times New Roman" panose="02020603050405020304" pitchFamily="18" charset="0"/>
              </a:rPr>
              <a:t>		Сьогодні «Фенікс Агро» здійснює поставки не тільки на тваринницькі комплекси, а й на птахівничу, олійно-екстракційну, пивоварну, спиртову, борошномельну галузі.</a:t>
            </a:r>
            <a:endParaRPr lang="ru-RU" sz="2400" b="1" dirty="0"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400" b="1" dirty="0">
                <a:cs typeface="Times New Roman" panose="02020603050405020304" pitchFamily="18" charset="0"/>
              </a:rPr>
              <a:t>        Основні напрямки діяльності «Фенікс Агро» - продаж кормів, мінеральних добрив та </a:t>
            </a:r>
            <a:r>
              <a:rPr lang="uk-UA" sz="2400" b="1" dirty="0" err="1">
                <a:cs typeface="Times New Roman" panose="02020603050405020304" pitchFamily="18" charset="0"/>
              </a:rPr>
              <a:t>зернотрейдинг</a:t>
            </a:r>
            <a:r>
              <a:rPr lang="uk-UA" sz="2400" b="1" dirty="0">
                <a:cs typeface="Times New Roman" panose="02020603050405020304" pitchFamily="18" charset="0"/>
              </a:rPr>
              <a:t>.</a:t>
            </a:r>
            <a:endParaRPr lang="ru-RU" sz="2400" b="1" dirty="0"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b="1" dirty="0">
                <a:solidFill>
                  <a:srgbClr val="FF66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НАША МІСІЯ</a:t>
            </a:r>
            <a:endParaRPr lang="ru-RU" b="1" dirty="0">
              <a:solidFill>
                <a:srgbClr val="FF66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2400" b="1" dirty="0">
                <a:cs typeface="Times New Roman" panose="02020603050405020304" pitchFamily="18" charset="0"/>
              </a:rPr>
              <a:t>Сприяти зростанню конкурентоспроможності української економіки шляхом розвитку агропромислового комплексу країни.</a:t>
            </a:r>
          </a:p>
          <a:p>
            <a:pPr marL="0" indent="0" algn="just">
              <a:buNone/>
            </a:pPr>
            <a:r>
              <a:rPr lang="uk-UA" b="1" dirty="0">
                <a:solidFill>
                  <a:srgbClr val="FF6600"/>
                </a:solidFill>
                <a:latin typeface="Arial Black" panose="020B0A04020102020204" pitchFamily="34" charset="0"/>
              </a:rPr>
              <a:t>НАШІ ЦІЛІ:</a:t>
            </a:r>
            <a:endParaRPr lang="ru-RU" b="1" dirty="0">
              <a:solidFill>
                <a:srgbClr val="FF6600"/>
              </a:solidFill>
              <a:latin typeface="Arial Black" panose="020B0A04020102020204" pitchFamily="34" charset="0"/>
            </a:endParaRPr>
          </a:p>
          <a:p>
            <a:pPr algn="just">
              <a:lnSpc>
                <a:spcPct val="11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uk-UA" sz="2400" b="1" dirty="0"/>
              <a:t>    </a:t>
            </a:r>
            <a:r>
              <a:rPr lang="uk-UA" sz="2400" b="1" dirty="0">
                <a:cs typeface="Times New Roman" panose="02020603050405020304" pitchFamily="18" charset="0"/>
              </a:rPr>
              <a:t>Зробити аграрний бізнес високоефективним і прибутковим</a:t>
            </a:r>
          </a:p>
          <a:p>
            <a:pPr algn="just">
              <a:lnSpc>
                <a:spcPct val="11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uk-UA" sz="2400" b="1" dirty="0">
                <a:cs typeface="Times New Roman" panose="02020603050405020304" pitchFamily="18" charset="0"/>
              </a:rPr>
              <a:t>    «Фенікс Агро» - лідер серед аграрних торгово-сервісних компаній України</a:t>
            </a:r>
            <a:endParaRPr lang="ru-RU" sz="2400" b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63135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4181" y="371321"/>
            <a:ext cx="11002296" cy="6234195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endParaRPr lang="uk-UA" b="1" dirty="0">
              <a:solidFill>
                <a:srgbClr val="FF66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b="1" dirty="0">
                <a:solidFill>
                  <a:srgbClr val="FF66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НАШІ ПРИНЦИПИ:</a:t>
            </a:r>
            <a:endParaRPr lang="ru-RU" b="1" dirty="0">
              <a:solidFill>
                <a:srgbClr val="FF66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uk-UA" b="1" dirty="0">
                <a:cs typeface="Times New Roman" panose="02020603050405020304" pitchFamily="18" charset="0"/>
              </a:rPr>
              <a:t>«Фуршет» для аграрних компаній;</a:t>
            </a:r>
            <a:endParaRPr lang="ru-RU" b="1" dirty="0">
              <a:cs typeface="Times New Roman" panose="02020603050405020304" pitchFamily="18" charset="0"/>
            </a:endParaRPr>
          </a:p>
          <a:p>
            <a:pPr algn="just"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uk-UA" b="1" dirty="0">
                <a:cs typeface="Times New Roman" panose="02020603050405020304" pitchFamily="18" charset="0"/>
              </a:rPr>
              <a:t>Якість, надійність, результат;</a:t>
            </a:r>
            <a:endParaRPr lang="ru-RU" b="1" dirty="0">
              <a:cs typeface="Times New Roman" panose="02020603050405020304" pitchFamily="18" charset="0"/>
            </a:endParaRPr>
          </a:p>
          <a:p>
            <a:pPr algn="just"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uk-UA" b="1" dirty="0">
                <a:cs typeface="Times New Roman" panose="02020603050405020304" pitchFamily="18" charset="0"/>
              </a:rPr>
              <a:t>Від клієнта - до партнера. </a:t>
            </a:r>
            <a:endParaRPr lang="ru-RU" b="1" dirty="0">
              <a:cs typeface="Times New Roman" panose="02020603050405020304" pitchFamily="18" charset="0"/>
            </a:endParaRPr>
          </a:p>
          <a:p>
            <a:pPr algn="just"/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b="1" dirty="0">
                <a:solidFill>
                  <a:srgbClr val="FF66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НАШІ ПЕРЕВАГИ:</a:t>
            </a:r>
            <a:endParaRPr lang="ru-RU" b="1" dirty="0">
              <a:solidFill>
                <a:srgbClr val="FF66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uk-UA" b="1" dirty="0">
                <a:cs typeface="Times New Roman" panose="02020603050405020304" pitchFamily="18" charset="0"/>
              </a:rPr>
              <a:t>Розвинені відносини з аграріями;</a:t>
            </a:r>
            <a:endParaRPr lang="ru-RU" b="1" dirty="0">
              <a:cs typeface="Times New Roman" panose="02020603050405020304" pitchFamily="18" charset="0"/>
            </a:endParaRPr>
          </a:p>
          <a:p>
            <a:pPr algn="just"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uk-UA" b="1" dirty="0">
                <a:cs typeface="Times New Roman" panose="02020603050405020304" pitchFamily="18" charset="0"/>
              </a:rPr>
              <a:t>Робота в тандемі з співдружніми компаніями;</a:t>
            </a:r>
            <a:endParaRPr lang="ru-RU" b="1" dirty="0">
              <a:cs typeface="Times New Roman" panose="02020603050405020304" pitchFamily="18" charset="0"/>
            </a:endParaRPr>
          </a:p>
          <a:p>
            <a:pPr algn="just"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uk-UA" b="1" dirty="0">
                <a:cs typeface="Times New Roman" panose="02020603050405020304" pitchFamily="18" charset="0"/>
              </a:rPr>
              <a:t>Широта асортименту;</a:t>
            </a:r>
            <a:endParaRPr lang="ru-RU" b="1" dirty="0">
              <a:cs typeface="Times New Roman" panose="02020603050405020304" pitchFamily="18" charset="0"/>
            </a:endParaRPr>
          </a:p>
          <a:p>
            <a:pPr algn="just"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uk-UA" b="1" dirty="0">
                <a:cs typeface="Times New Roman" panose="02020603050405020304" pitchFamily="18" charset="0"/>
              </a:rPr>
              <a:t>Позитивна репутація;</a:t>
            </a:r>
            <a:endParaRPr lang="ru-RU" b="1" dirty="0">
              <a:cs typeface="Times New Roman" panose="02020603050405020304" pitchFamily="18" charset="0"/>
            </a:endParaRPr>
          </a:p>
          <a:p>
            <a:pPr algn="just"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uk-UA" b="1" dirty="0">
                <a:cs typeface="Times New Roman" panose="02020603050405020304" pitchFamily="18" charset="0"/>
              </a:rPr>
              <a:t>Банківське фінансування;</a:t>
            </a:r>
            <a:endParaRPr lang="ru-RU" b="1" dirty="0">
              <a:cs typeface="Times New Roman" panose="02020603050405020304" pitchFamily="18" charset="0"/>
            </a:endParaRPr>
          </a:p>
          <a:p>
            <a:pPr algn="just"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uk-UA" b="1" dirty="0">
                <a:cs typeface="Times New Roman" panose="02020603050405020304" pitchFamily="18" charset="0"/>
              </a:rPr>
              <a:t>Високий рівень мотивації і компетентності персоналу.</a:t>
            </a:r>
            <a:endParaRPr lang="ru-RU" b="1" dirty="0"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b="1" dirty="0">
                <a:solidFill>
                  <a:srgbClr val="FF66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НАШІ РЕСУРСИ:</a:t>
            </a:r>
            <a:endParaRPr lang="ru-RU" b="1" dirty="0">
              <a:solidFill>
                <a:srgbClr val="FF66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b="1" dirty="0">
                <a:cs typeface="Times New Roman" panose="02020603050405020304" pitchFamily="18" charset="0"/>
              </a:rPr>
              <a:t>Команда професійних фахівців, здатних оперативно і творчо підійти до вирішення будь-яких завдань, що володіє унікальними знаннями і спеціалізованим галузевим досвідом.</a:t>
            </a:r>
            <a:endParaRPr lang="ru-RU" b="1" dirty="0"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079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2758"/>
          </a:xfrm>
        </p:spPr>
        <p:txBody>
          <a:bodyPr>
            <a:normAutofit/>
          </a:bodyPr>
          <a:lstStyle/>
          <a:p>
            <a:pPr algn="ctr"/>
            <a:r>
              <a:rPr lang="uk-UA" sz="3600" dirty="0">
                <a:solidFill>
                  <a:srgbClr val="FF6600"/>
                </a:solidFill>
                <a:latin typeface="Arial Black" panose="020B0A04020102020204" pitchFamily="34" charset="0"/>
              </a:rPr>
              <a:t>З нами працюють лідери</a:t>
            </a:r>
            <a:endParaRPr lang="ru-RU" sz="36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2" y="2029108"/>
            <a:ext cx="1617458" cy="118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55" y="4184484"/>
            <a:ext cx="1459063" cy="118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52" y="709238"/>
            <a:ext cx="1580535" cy="1165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16" y="5874803"/>
            <a:ext cx="1781009" cy="882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940" y="903492"/>
            <a:ext cx="1739389" cy="1376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86" y="3337905"/>
            <a:ext cx="1480754" cy="1112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217" y="1146659"/>
            <a:ext cx="303847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815" y="5761528"/>
            <a:ext cx="250507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035" y="1969562"/>
            <a:ext cx="1959936" cy="134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440" y="3605581"/>
            <a:ext cx="1666875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98" y="5210927"/>
            <a:ext cx="189547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770" y="4540366"/>
            <a:ext cx="2598879" cy="113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369" y="3147499"/>
            <a:ext cx="2474808" cy="144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566" y="1030590"/>
            <a:ext cx="1935608" cy="142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470" y="3109238"/>
            <a:ext cx="1985005" cy="1465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175" y="2264083"/>
            <a:ext cx="4295775" cy="84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74" y="4711948"/>
            <a:ext cx="1958872" cy="679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545" y="5505685"/>
            <a:ext cx="1895475" cy="10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/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988" y="1156703"/>
            <a:ext cx="1400175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/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2" y="4619636"/>
            <a:ext cx="2819554" cy="894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152" y="3214548"/>
            <a:ext cx="1514475" cy="113347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167" y="5537317"/>
            <a:ext cx="2602341" cy="132068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352" y="711190"/>
            <a:ext cx="1601783" cy="215004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368" y="2905670"/>
            <a:ext cx="2819400" cy="67627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480" y="3492959"/>
            <a:ext cx="1420251" cy="107280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440" y="4118349"/>
            <a:ext cx="1905000" cy="1251382"/>
          </a:xfrm>
          <a:prstGeom prst="rect">
            <a:avLst/>
          </a:prstGeom>
          <a:blipFill>
            <a:blip r:embed="rId28"/>
            <a:stretch>
              <a:fillRect/>
            </a:stretch>
          </a:blipFill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645" y="5391320"/>
            <a:ext cx="1736590" cy="111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81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10EBEBF8-67EC-477F-814C-E03838D5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03" y="-100483"/>
            <a:ext cx="9180843" cy="6958483"/>
          </a:xfrm>
          <a:effectLst>
            <a:softEdge rad="279400"/>
          </a:effectLst>
        </p:spPr>
      </p:pic>
    </p:spTree>
    <p:extLst>
      <p:ext uri="{BB962C8B-B14F-4D97-AF65-F5344CB8AC3E}">
        <p14:creationId xmlns:p14="http://schemas.microsoft.com/office/powerpoint/2010/main" val="111886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11262" y="52568"/>
            <a:ext cx="9342538" cy="8886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3200" b="1" dirty="0">
                <a:solidFill>
                  <a:srgbClr val="FF6600"/>
                </a:solidFill>
                <a:latin typeface="+mn-lt"/>
                <a:cs typeface="Times New Roman" panose="02020603050405020304" pitchFamily="18" charset="0"/>
              </a:rPr>
              <a:t>Керівництво та менеджмент</a:t>
            </a:r>
            <a:r>
              <a:rPr lang="ru-RU" sz="3200" b="1" dirty="0">
                <a:solidFill>
                  <a:srgbClr val="FF66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uk-UA" sz="3200" b="1" dirty="0">
                <a:solidFill>
                  <a:srgbClr val="FF6600"/>
                </a:solidFill>
                <a:latin typeface="+mn-lt"/>
                <a:cs typeface="Times New Roman" panose="02020603050405020304" pitchFamily="18" charset="0"/>
              </a:rPr>
              <a:t>Компанії</a:t>
            </a:r>
            <a:r>
              <a:rPr lang="ru-RU" sz="3200" b="1" dirty="0">
                <a:solidFill>
                  <a:srgbClr val="FF660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2031205"/>
            <a:ext cx="10515600" cy="47088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682" y="-11059"/>
            <a:ext cx="2554927" cy="11575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ACBFF2-B7A9-4ABB-8EE8-DB10E07A7A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38" y="1163750"/>
            <a:ext cx="1435326" cy="21681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666613-CE4D-4EE8-AFB9-89A25F8394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078" y="1146455"/>
            <a:ext cx="1464432" cy="219373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7D40530-2C1B-46F2-AE26-297BE93140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890" y="3800705"/>
            <a:ext cx="1416862" cy="212247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448A8CD-72D3-48EB-A595-EB630B32FC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53" b="11628"/>
          <a:stretch/>
        </p:blipFill>
        <p:spPr>
          <a:xfrm>
            <a:off x="6764865" y="1163749"/>
            <a:ext cx="1456501" cy="21681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4E8E10-A100-4277-AF0F-49A4428B4A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61" y="965318"/>
            <a:ext cx="3793571" cy="568278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551655B-0F0D-40DC-A94C-F0D7CD5870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259" y="3800705"/>
            <a:ext cx="1445539" cy="2151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9EFB6D1-016C-4954-96CD-4AD8B4249EF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4" t="9304" r="-533" b="14168"/>
          <a:stretch/>
        </p:blipFill>
        <p:spPr>
          <a:xfrm>
            <a:off x="8597694" y="1173246"/>
            <a:ext cx="1461001" cy="2193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5BD0F6E-627C-458C-B019-935B0CF65CE6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45" y="3828787"/>
            <a:ext cx="1527721" cy="2122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FCA0ED-2E0C-477A-9686-4C505EA6AE36}"/>
              </a:ext>
            </a:extLst>
          </p:cNvPr>
          <p:cNvSpPr txBox="1"/>
          <p:nvPr/>
        </p:nvSpPr>
        <p:spPr>
          <a:xfrm>
            <a:off x="6764865" y="3277485"/>
            <a:ext cx="1464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solidFill>
                  <a:srgbClr val="FF6600"/>
                </a:solidFill>
              </a:rPr>
              <a:t>Комерційний</a:t>
            </a:r>
          </a:p>
          <a:p>
            <a:pPr algn="ctr"/>
            <a:r>
              <a:rPr lang="uk-UA" sz="1400" dirty="0">
                <a:solidFill>
                  <a:srgbClr val="FF6600"/>
                </a:solidFill>
              </a:rPr>
              <a:t>директор</a:t>
            </a:r>
            <a:endParaRPr lang="ru-UA" sz="1400" dirty="0">
              <a:solidFill>
                <a:srgbClr val="FF66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6A45BC-86E4-458E-8792-24698B3A0695}"/>
              </a:ext>
            </a:extLst>
          </p:cNvPr>
          <p:cNvSpPr txBox="1"/>
          <p:nvPr/>
        </p:nvSpPr>
        <p:spPr>
          <a:xfrm>
            <a:off x="4898385" y="3277485"/>
            <a:ext cx="1464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solidFill>
                  <a:srgbClr val="FF6600"/>
                </a:solidFill>
              </a:rPr>
              <a:t>Фінансовий директор</a:t>
            </a:r>
            <a:endParaRPr lang="ru-UA" sz="1400" dirty="0">
              <a:solidFill>
                <a:srgbClr val="FF66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1CAB66-9C53-42E3-B390-749A29D7E930}"/>
              </a:ext>
            </a:extLst>
          </p:cNvPr>
          <p:cNvSpPr txBox="1"/>
          <p:nvPr/>
        </p:nvSpPr>
        <p:spPr>
          <a:xfrm>
            <a:off x="8555748" y="3277485"/>
            <a:ext cx="1464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solidFill>
                  <a:srgbClr val="FF6600"/>
                </a:solidFill>
              </a:rPr>
              <a:t>Директор з логістики</a:t>
            </a:r>
            <a:endParaRPr lang="ru-UA" sz="1400" dirty="0">
              <a:solidFill>
                <a:srgbClr val="FF66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5D15F5-F95D-469E-B8F8-DD915A0AF4F2}"/>
              </a:ext>
            </a:extLst>
          </p:cNvPr>
          <p:cNvSpPr txBox="1"/>
          <p:nvPr/>
        </p:nvSpPr>
        <p:spPr>
          <a:xfrm>
            <a:off x="10303785" y="3277485"/>
            <a:ext cx="1464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solidFill>
                  <a:srgbClr val="FF6600"/>
                </a:solidFill>
              </a:rPr>
              <a:t>Начальник відділу маркетингу та аналітики</a:t>
            </a:r>
            <a:endParaRPr lang="ru-UA" sz="1400" dirty="0">
              <a:solidFill>
                <a:srgbClr val="FF66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E65CD0-7E59-4461-B6D5-349D3C2E9CD9}"/>
              </a:ext>
            </a:extLst>
          </p:cNvPr>
          <p:cNvSpPr txBox="1"/>
          <p:nvPr/>
        </p:nvSpPr>
        <p:spPr>
          <a:xfrm>
            <a:off x="8458035" y="5952615"/>
            <a:ext cx="1464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6600"/>
                </a:solidFill>
              </a:rPr>
              <a:t>HR </a:t>
            </a:r>
            <a:r>
              <a:rPr lang="uk-UA" sz="1400" dirty="0">
                <a:solidFill>
                  <a:srgbClr val="FF6600"/>
                </a:solidFill>
              </a:rPr>
              <a:t>директор</a:t>
            </a:r>
            <a:endParaRPr lang="ru-UA" sz="1400" dirty="0">
              <a:solidFill>
                <a:srgbClr val="FF66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5DBB74-4DAF-4635-9DC8-DB4913B24671}"/>
              </a:ext>
            </a:extLst>
          </p:cNvPr>
          <p:cNvSpPr txBox="1"/>
          <p:nvPr/>
        </p:nvSpPr>
        <p:spPr>
          <a:xfrm>
            <a:off x="6741583" y="5951257"/>
            <a:ext cx="1464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solidFill>
                  <a:srgbClr val="FF6600"/>
                </a:solidFill>
              </a:rPr>
              <a:t>Начальник служби економічної безпеки</a:t>
            </a:r>
            <a:endParaRPr lang="ru-UA" sz="1400" dirty="0">
              <a:solidFill>
                <a:srgbClr val="FF66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8D1E0A-38A1-413F-BF33-6543E27921A9}"/>
              </a:ext>
            </a:extLst>
          </p:cNvPr>
          <p:cNvSpPr txBox="1"/>
          <p:nvPr/>
        </p:nvSpPr>
        <p:spPr>
          <a:xfrm>
            <a:off x="4950105" y="5917659"/>
            <a:ext cx="1464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solidFill>
                  <a:srgbClr val="FF6600"/>
                </a:solidFill>
              </a:rPr>
              <a:t>Начальник зернового відділу</a:t>
            </a:r>
            <a:endParaRPr lang="ru-UA" sz="1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54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2736"/>
            <a:ext cx="10515600" cy="973394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rgbClr val="FF6600"/>
                </a:solidFill>
                <a:latin typeface="Arial Black" panose="020B0A04020102020204" pitchFamily="34" charset="0"/>
              </a:rPr>
              <a:t>Навчання та розвиток у</a:t>
            </a:r>
            <a:endParaRPr lang="ru-RU" sz="36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421" y="14520"/>
            <a:ext cx="2600531" cy="1178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55" y="3747932"/>
            <a:ext cx="3326109" cy="22174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E4B76A-6768-4657-8355-D187A91CFC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883" y="1249482"/>
            <a:ext cx="3079595" cy="22139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E275D8D-2794-409E-A678-C543B69F28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1249482"/>
            <a:ext cx="3079595" cy="221394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8E4B0A2-4C01-46D2-8275-2198B0716C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882" y="3649516"/>
            <a:ext cx="3079595" cy="22181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52D5DFD-4227-4C53-BAE7-2376DA8B26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3625302"/>
            <a:ext cx="3085229" cy="221394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0D95CC-0736-4E5E-A6A2-19F7992B12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55" y="1249482"/>
            <a:ext cx="3326922" cy="221740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03F3296-80F8-4F17-9888-22856DA475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165" y="1991626"/>
            <a:ext cx="2486835" cy="331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28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2736"/>
            <a:ext cx="10515600" cy="973394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rgbClr val="FF6600"/>
                </a:solidFill>
                <a:latin typeface="Arial Black" panose="020B0A04020102020204" pitchFamily="34" charset="0"/>
              </a:rPr>
              <a:t>Атестація персоналу</a:t>
            </a:r>
            <a:endParaRPr lang="ru-RU" sz="36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69" y="1196113"/>
            <a:ext cx="3651006" cy="27382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8828" y="1207679"/>
            <a:ext cx="2078966" cy="27719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61" y="1227984"/>
            <a:ext cx="3708203" cy="27811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0" y="4081182"/>
            <a:ext cx="3651006" cy="26440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60" y="4147549"/>
            <a:ext cx="3708204" cy="25263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28" y="4081182"/>
            <a:ext cx="2078966" cy="2659123"/>
          </a:xfrm>
          <a:prstGeom prst="rect">
            <a:avLst/>
          </a:prstGeom>
        </p:spPr>
      </p:pic>
      <p:pic>
        <p:nvPicPr>
          <p:cNvPr id="12" name="Объект 3">
            <a:extLst>
              <a:ext uri="{FF2B5EF4-FFF2-40B4-BE49-F238E27FC236}">
                <a16:creationId xmlns:a16="http://schemas.microsoft.com/office/drawing/2014/main" id="{1211B092-82DB-49B1-A46A-3743F05279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770" y="17938"/>
            <a:ext cx="2600531" cy="117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47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50724"/>
            <a:ext cx="10515600" cy="811160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rgbClr val="FF6600"/>
                </a:solidFill>
                <a:latin typeface="Arial Black" panose="020B0A04020102020204" pitchFamily="34" charset="0"/>
              </a:rPr>
              <a:t>Дозвілля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126" y="89569"/>
            <a:ext cx="2600531" cy="1178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59" y="3983269"/>
            <a:ext cx="3732577" cy="24832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01" y="3983269"/>
            <a:ext cx="3776663" cy="2577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95426" y="6237944"/>
            <a:ext cx="218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День вишиванки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34523" y="4992159"/>
            <a:ext cx="1819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День козацтва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77764" y="5967519"/>
            <a:ext cx="303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День здоров'я Фенікс Агро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11831" y="3656756"/>
            <a:ext cx="131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8 Березня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8488AF-8108-4E78-9D82-9CB5AB3689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257" y="97735"/>
            <a:ext cx="1720624" cy="25775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610BCC4-1039-48A2-9FEC-03C74DA2B6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455" y="830490"/>
            <a:ext cx="2843129" cy="189794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8ACBF15-6704-4BC2-9E5F-F861D2EE3F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119" y="97735"/>
            <a:ext cx="1720625" cy="25775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68D8E7F-4D6D-400F-9B78-D8EA667BD0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19" y="2321354"/>
            <a:ext cx="4000873" cy="26708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E45917-92B1-4AAD-8E86-B53013888A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5359">
            <a:off x="4097689" y="2361861"/>
            <a:ext cx="3201414" cy="2134276"/>
          </a:xfrm>
          <a:prstGeom prst="rect">
            <a:avLst/>
          </a:prstGeom>
        </p:spPr>
      </p:pic>
      <p:pic>
        <p:nvPicPr>
          <p:cNvPr id="29" name="Объект 3">
            <a:extLst>
              <a:ext uri="{FF2B5EF4-FFF2-40B4-BE49-F238E27FC236}">
                <a16:creationId xmlns:a16="http://schemas.microsoft.com/office/drawing/2014/main" id="{2B8F7D65-FED4-4003-83E1-6D99FA7B68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350" y="5502018"/>
            <a:ext cx="2600531" cy="117817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917A669-605E-4656-8304-69D089FD64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91" y="1214873"/>
            <a:ext cx="3757069" cy="250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131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werpoint-template-24">
  <a:themeElements>
    <a:clrScheme name="powerpoint-template-24 1">
      <a:dk1>
        <a:srgbClr val="4D4D4D"/>
      </a:dk1>
      <a:lt1>
        <a:srgbClr val="FFFFFF"/>
      </a:lt1>
      <a:dk2>
        <a:srgbClr val="4D4D4D"/>
      </a:dk2>
      <a:lt2>
        <a:srgbClr val="CC0000"/>
      </a:lt2>
      <a:accent1>
        <a:srgbClr val="FF9933"/>
      </a:accent1>
      <a:accent2>
        <a:srgbClr val="009900"/>
      </a:accent2>
      <a:accent3>
        <a:srgbClr val="FFFFFF"/>
      </a:accent3>
      <a:accent4>
        <a:srgbClr val="404040"/>
      </a:accent4>
      <a:accent5>
        <a:srgbClr val="FFCAAD"/>
      </a:accent5>
      <a:accent6>
        <a:srgbClr val="008A00"/>
      </a:accent6>
      <a:hlink>
        <a:srgbClr val="3366FF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2583C0"/>
        </a:lt2>
        <a:accent1>
          <a:srgbClr val="35AEE3"/>
        </a:accent1>
        <a:accent2>
          <a:srgbClr val="FCB13C"/>
        </a:accent2>
        <a:accent3>
          <a:srgbClr val="FFFFFF"/>
        </a:accent3>
        <a:accent4>
          <a:srgbClr val="404040"/>
        </a:accent4>
        <a:accent5>
          <a:srgbClr val="AED3EF"/>
        </a:accent5>
        <a:accent6>
          <a:srgbClr val="E4A035"/>
        </a:accent6>
        <a:hlink>
          <a:srgbClr val="F15F2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2583C0"/>
        </a:lt2>
        <a:accent1>
          <a:srgbClr val="2994CC"/>
        </a:accent1>
        <a:accent2>
          <a:srgbClr val="2E9FD7"/>
        </a:accent2>
        <a:accent3>
          <a:srgbClr val="FFFFFF"/>
        </a:accent3>
        <a:accent4>
          <a:srgbClr val="404040"/>
        </a:accent4>
        <a:accent5>
          <a:srgbClr val="ACC8E2"/>
        </a:accent5>
        <a:accent6>
          <a:srgbClr val="2990C3"/>
        </a:accent6>
        <a:hlink>
          <a:srgbClr val="35AEE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F15F23"/>
        </a:lt2>
        <a:accent1>
          <a:srgbClr val="F47D2B"/>
        </a:accent1>
        <a:accent2>
          <a:srgbClr val="F69230"/>
        </a:accent2>
        <a:accent3>
          <a:srgbClr val="FFFFFF"/>
        </a:accent3>
        <a:accent4>
          <a:srgbClr val="404040"/>
        </a:accent4>
        <a:accent5>
          <a:srgbClr val="F8BFAC"/>
        </a:accent5>
        <a:accent6>
          <a:srgbClr val="DF842A"/>
        </a:accent6>
        <a:hlink>
          <a:srgbClr val="FCB13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24613</TotalTime>
  <Words>369</Words>
  <Application>Microsoft Office PowerPoint</Application>
  <PresentationFormat>Широкоэкранный</PresentationFormat>
  <Paragraphs>65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Microsoft Sans Serif</vt:lpstr>
      <vt:lpstr>Times New Roman</vt:lpstr>
      <vt:lpstr>Wingdings</vt:lpstr>
      <vt:lpstr>Тема Office</vt:lpstr>
      <vt:lpstr>powerpoint-template-24</vt:lpstr>
      <vt:lpstr>Презентация PowerPoint</vt:lpstr>
      <vt:lpstr>                       - це надійна сировинна база, де можна придбати зернові та                                        олійні культури, шрот, макуху, пивну дробину, жом,                                        спиртову барду, висівки, мінеральні добавки,  готові  комбікорми, інші кормові продукти. </vt:lpstr>
      <vt:lpstr>Презентация PowerPoint</vt:lpstr>
      <vt:lpstr>З нами працюють лідери</vt:lpstr>
      <vt:lpstr>Презентация PowerPoint</vt:lpstr>
      <vt:lpstr>Керівництво та менеджмент Компанії </vt:lpstr>
      <vt:lpstr>Навчання та розвиток у</vt:lpstr>
      <vt:lpstr>Атестація персоналу</vt:lpstr>
      <vt:lpstr>Дозвілля</vt:lpstr>
      <vt:lpstr>Дозвілля</vt:lpstr>
      <vt:lpstr>Дозвілля</vt:lpstr>
      <vt:lpstr>Дозвілля</vt:lpstr>
      <vt:lpstr>Винагорода за хороший результат</vt:lpstr>
      <vt:lpstr>Соціальна відповідальність</vt:lpstr>
      <vt:lpstr>Які можливості надає робота у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Valeria</dc:creator>
  <cp:lastModifiedBy>Іра Миколайчук</cp:lastModifiedBy>
  <cp:revision>313</cp:revision>
  <dcterms:created xsi:type="dcterms:W3CDTF">2015-09-30T11:48:11Z</dcterms:created>
  <dcterms:modified xsi:type="dcterms:W3CDTF">2019-11-06T08:20:45Z</dcterms:modified>
</cp:coreProperties>
</file>